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24"/>
  </p:notesMasterIdLst>
  <p:sldIdLst>
    <p:sldId id="283" r:id="rId2"/>
    <p:sldId id="256" r:id="rId3"/>
    <p:sldId id="257" r:id="rId4"/>
    <p:sldId id="258" r:id="rId5"/>
    <p:sldId id="259" r:id="rId6"/>
    <p:sldId id="260" r:id="rId7"/>
    <p:sldId id="261" r:id="rId8"/>
    <p:sldId id="284" r:id="rId9"/>
    <p:sldId id="264" r:id="rId10"/>
    <p:sldId id="266" r:id="rId11"/>
    <p:sldId id="278" r:id="rId12"/>
    <p:sldId id="279" r:id="rId13"/>
    <p:sldId id="270" r:id="rId14"/>
    <p:sldId id="282" r:id="rId15"/>
    <p:sldId id="271" r:id="rId16"/>
    <p:sldId id="272" r:id="rId17"/>
    <p:sldId id="285" r:id="rId18"/>
    <p:sldId id="275" r:id="rId19"/>
    <p:sldId id="274" r:id="rId20"/>
    <p:sldId id="280" r:id="rId21"/>
    <p:sldId id="277" r:id="rId22"/>
    <p:sldId id="281" r:id="rId23"/>
  </p:sldIdLst>
  <p:sldSz cx="9144000" cy="6858000" type="screen4x3"/>
  <p:notesSz cx="7315200" cy="96012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35" autoAdjust="0"/>
    <p:restoredTop sz="94660"/>
  </p:normalViewPr>
  <p:slideViewPr>
    <p:cSldViewPr>
      <p:cViewPr varScale="1">
        <p:scale>
          <a:sx n="69" d="100"/>
          <a:sy n="69" d="100"/>
        </p:scale>
        <p:origin x="151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F84859BF-30A3-492A-A2B0-B586E8204C70}" type="datetimeFigureOut">
              <a:rPr lang="es-MX" smtClean="0"/>
              <a:t>10/09/2020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D62D9AA8-D28A-48F9-A573-627967D3F12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50913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2D9AA8-D28A-48F9-A573-627967D3F121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8643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A57D4A5-ED81-4EF3-ADF3-B21252F4F85E}" type="datetimeFigureOut">
              <a:rPr lang="es-MX" smtClean="0"/>
              <a:t>10/09/2020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3A882C-BAAD-4BEC-B62D-7D29BCC51101}" type="slidenum">
              <a:rPr lang="es-MX" smtClean="0"/>
              <a:t>‹Nº›</a:t>
            </a:fld>
            <a:endParaRPr lang="es-MX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7D4A5-ED81-4EF3-ADF3-B21252F4F85E}" type="datetimeFigureOut">
              <a:rPr lang="es-MX" smtClean="0"/>
              <a:t>10/09/2020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A882C-BAAD-4BEC-B62D-7D29BCC51101}" type="slidenum">
              <a:rPr lang="es-MX" smtClean="0"/>
              <a:t>‹Nº›</a:t>
            </a:fld>
            <a:endParaRPr lang="es-MX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7D4A5-ED81-4EF3-ADF3-B21252F4F85E}" type="datetimeFigureOut">
              <a:rPr lang="es-MX" smtClean="0"/>
              <a:t>10/09/2020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A882C-BAAD-4BEC-B62D-7D29BCC51101}" type="slidenum">
              <a:rPr lang="es-MX" smtClean="0"/>
              <a:t>‹Nº›</a:t>
            </a:fld>
            <a:endParaRPr lang="es-MX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7D4A5-ED81-4EF3-ADF3-B21252F4F85E}" type="datetimeFigureOut">
              <a:rPr lang="es-MX" smtClean="0"/>
              <a:t>10/09/2020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A882C-BAAD-4BEC-B62D-7D29BCC51101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7D4A5-ED81-4EF3-ADF3-B21252F4F85E}" type="datetimeFigureOut">
              <a:rPr lang="es-MX" smtClean="0"/>
              <a:t>10/09/2020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A882C-BAAD-4BEC-B62D-7D29BCC51101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7D4A5-ED81-4EF3-ADF3-B21252F4F85E}" type="datetimeFigureOut">
              <a:rPr lang="es-MX" smtClean="0"/>
              <a:t>10/09/2020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A882C-BAAD-4BEC-B62D-7D29BCC51101}" type="slidenum">
              <a:rPr lang="es-MX" smtClean="0"/>
              <a:t>‹Nº›</a:t>
            </a:fld>
            <a:endParaRPr lang="es-MX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7D4A5-ED81-4EF3-ADF3-B21252F4F85E}" type="datetimeFigureOut">
              <a:rPr lang="es-MX" smtClean="0"/>
              <a:t>10/09/2020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A882C-BAAD-4BEC-B62D-7D29BCC51101}" type="slidenum">
              <a:rPr lang="es-MX" smtClean="0"/>
              <a:t>‹Nº›</a:t>
            </a:fld>
            <a:endParaRPr lang="es-MX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7D4A5-ED81-4EF3-ADF3-B21252F4F85E}" type="datetimeFigureOut">
              <a:rPr lang="es-MX" smtClean="0"/>
              <a:t>10/09/2020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A882C-BAAD-4BEC-B62D-7D29BCC51101}" type="slidenum">
              <a:rPr lang="es-MX" smtClean="0"/>
              <a:t>‹Nº›</a:t>
            </a:fld>
            <a:endParaRPr lang="es-MX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7D4A5-ED81-4EF3-ADF3-B21252F4F85E}" type="datetimeFigureOut">
              <a:rPr lang="es-MX" smtClean="0"/>
              <a:t>10/09/2020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A882C-BAAD-4BEC-B62D-7D29BCC5110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7D4A5-ED81-4EF3-ADF3-B21252F4F85E}" type="datetimeFigureOut">
              <a:rPr lang="es-MX" smtClean="0"/>
              <a:t>10/09/2020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A882C-BAAD-4BEC-B62D-7D29BCC5110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7D4A5-ED81-4EF3-ADF3-B21252F4F85E}" type="datetimeFigureOut">
              <a:rPr lang="es-MX" smtClean="0"/>
              <a:t>10/09/2020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A882C-BAAD-4BEC-B62D-7D29BCC5110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A57D4A5-ED81-4EF3-ADF3-B21252F4F85E}" type="datetimeFigureOut">
              <a:rPr lang="es-MX" smtClean="0"/>
              <a:t>10/09/2020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C3A882C-BAAD-4BEC-B62D-7D29BCC51101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mailto:residencias@cancun.tecnm.mx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kaanbal.cancun.tecnm.mx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tm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residencia-vinculacion@cancun.tecnm.mx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tmp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m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wmf"/><Relationship Id="rId5" Type="http://schemas.microsoft.com/office/2007/relationships/hdphoto" Target="../media/hdphoto5.wdp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1127584" y="1700808"/>
            <a:ext cx="698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smtClean="0">
                <a:latin typeface="Montserrat" panose="00000500000000000000"/>
              </a:rPr>
              <a:t>¡B I E N V E N I D O S! </a:t>
            </a:r>
            <a:endParaRPr lang="es-MX" sz="2000" b="1" dirty="0">
              <a:latin typeface="Montserrat" panose="00000500000000000000"/>
            </a:endParaRPr>
          </a:p>
        </p:txBody>
      </p:sp>
      <p:pic>
        <p:nvPicPr>
          <p:cNvPr id="2056" name="Picture 8" descr="Cancún | Preparan becas para estudiantes de Tecnológico de Cancú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1523" y="2420888"/>
            <a:ext cx="4776898" cy="3300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8034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CuadroTexto"/>
          <p:cNvSpPr txBox="1"/>
          <p:nvPr/>
        </p:nvSpPr>
        <p:spPr>
          <a:xfrm>
            <a:off x="1403648" y="764704"/>
            <a:ext cx="662473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500" dirty="0">
                <a:latin typeface="Montserrat SemiBold" panose="00000700000000000000" pitchFamily="2" charset="0"/>
              </a:rPr>
              <a:t>A P E R T U R A   D E L   E X P E D I E N T E  D E  R E S I D E N C I A </a:t>
            </a:r>
          </a:p>
        </p:txBody>
      </p:sp>
      <p:sp>
        <p:nvSpPr>
          <p:cNvPr id="8" name="4 CuadroTexto"/>
          <p:cNvSpPr txBox="1"/>
          <p:nvPr/>
        </p:nvSpPr>
        <p:spPr>
          <a:xfrm>
            <a:off x="2339752" y="1225059"/>
            <a:ext cx="6696744" cy="1915909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MX" sz="1600" dirty="0"/>
              <a:t>Descargar la </a:t>
            </a:r>
            <a:r>
              <a:rPr lang="es-MX" sz="1600" dirty="0" smtClean="0"/>
              <a:t>solicitud </a:t>
            </a:r>
            <a:r>
              <a:rPr lang="es-MX" sz="1600" dirty="0"/>
              <a:t>de la página oficial, </a:t>
            </a:r>
            <a:r>
              <a:rPr lang="es-MX" sz="1600" dirty="0" smtClean="0"/>
              <a:t>llenar de acuerdo al instructivo anexo, imprimir, firmar, escanear, guardar </a:t>
            </a:r>
            <a:r>
              <a:rPr lang="es-MX" sz="1600" dirty="0"/>
              <a:t>en formato </a:t>
            </a:r>
            <a:r>
              <a:rPr lang="es-MX" sz="1600" dirty="0" err="1"/>
              <a:t>pdf</a:t>
            </a:r>
            <a:r>
              <a:rPr lang="es-MX" sz="1600" dirty="0"/>
              <a:t> </a:t>
            </a:r>
            <a:r>
              <a:rPr lang="es-MX" sz="1600" dirty="0" smtClean="0"/>
              <a:t>y enviar  </a:t>
            </a:r>
            <a:r>
              <a:rPr lang="es-MX" sz="1600" dirty="0"/>
              <a:t>al correo: </a:t>
            </a:r>
            <a:r>
              <a:rPr lang="es-MX" sz="1600" dirty="0" smtClean="0">
                <a:solidFill>
                  <a:srgbClr val="002060"/>
                </a:solidFill>
                <a:hlinkClick r:id="rId2"/>
              </a:rPr>
              <a:t>residencias@cancun.tecnm.mx</a:t>
            </a:r>
            <a:r>
              <a:rPr lang="es-MX" sz="1600" dirty="0" smtClean="0"/>
              <a:t> </a:t>
            </a:r>
            <a:r>
              <a:rPr lang="es-MX" sz="1600" dirty="0"/>
              <a:t>del 9</a:t>
            </a:r>
            <a:r>
              <a:rPr lang="es-MX" sz="1600" dirty="0" smtClean="0"/>
              <a:t> al  10 </a:t>
            </a:r>
            <a:r>
              <a:rPr lang="es-MX" sz="1600" dirty="0"/>
              <a:t>de septiembre del 2020.</a:t>
            </a:r>
          </a:p>
          <a:p>
            <a:pPr>
              <a:lnSpc>
                <a:spcPct val="150000"/>
              </a:lnSpc>
            </a:pPr>
            <a:endParaRPr lang="es-MX" sz="1500" b="1" dirty="0">
              <a:latin typeface="Montserrat Light" panose="00000400000000000000" pitchFamily="2" charset="0"/>
            </a:endParaRPr>
          </a:p>
        </p:txBody>
      </p:sp>
      <p:sp>
        <p:nvSpPr>
          <p:cNvPr id="9" name="5 CuadroTexto"/>
          <p:cNvSpPr txBox="1"/>
          <p:nvPr/>
        </p:nvSpPr>
        <p:spPr>
          <a:xfrm>
            <a:off x="554717" y="1612194"/>
            <a:ext cx="20010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>
                <a:latin typeface="Montserrat SemiBold" panose="00000700000000000000" pitchFamily="2" charset="0"/>
              </a:rPr>
              <a:t>1. SOLICITUD DE RESIDENCIA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67" t="17568" r="14424" b="10446"/>
          <a:stretch/>
        </p:blipFill>
        <p:spPr bwMode="auto">
          <a:xfrm>
            <a:off x="770741" y="2852936"/>
            <a:ext cx="7602517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167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CuadroTexto"/>
          <p:cNvSpPr txBox="1"/>
          <p:nvPr/>
        </p:nvSpPr>
        <p:spPr>
          <a:xfrm>
            <a:off x="1475656" y="851520"/>
            <a:ext cx="648072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500" dirty="0">
                <a:latin typeface="Montserrat SemiBold" panose="00000700000000000000" pitchFamily="2" charset="0"/>
              </a:rPr>
              <a:t>A P E R T U R A   D E L   E X P E D I E N T E  D E  R E S I D E N C I A 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840242" y="1628800"/>
            <a:ext cx="7632848" cy="646331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s-MX" dirty="0"/>
              <a:t>2. Una vez verificada </a:t>
            </a:r>
            <a:r>
              <a:rPr lang="es-MX" dirty="0" smtClean="0"/>
              <a:t>la </a:t>
            </a:r>
            <a:r>
              <a:rPr lang="es-MX" dirty="0"/>
              <a:t>información y que </a:t>
            </a:r>
            <a:r>
              <a:rPr lang="es-MX" dirty="0" smtClean="0"/>
              <a:t>haya cumplido </a:t>
            </a:r>
            <a:r>
              <a:rPr lang="es-MX" dirty="0"/>
              <a:t>con todos los requisitos se les </a:t>
            </a:r>
            <a:r>
              <a:rPr lang="es-MX" dirty="0" smtClean="0"/>
              <a:t>enviará </a:t>
            </a:r>
            <a:r>
              <a:rPr lang="es-MX" dirty="0"/>
              <a:t>a su correo institucional el link y su </a:t>
            </a:r>
            <a:r>
              <a:rPr lang="es-MX" dirty="0" smtClean="0"/>
              <a:t>contraseña</a:t>
            </a:r>
            <a:r>
              <a:rPr lang="es-MX" dirty="0"/>
              <a:t>.</a:t>
            </a:r>
          </a:p>
        </p:txBody>
      </p:sp>
      <p:sp>
        <p:nvSpPr>
          <p:cNvPr id="3" name="Rectángulo 2"/>
          <p:cNvSpPr/>
          <p:nvPr/>
        </p:nvSpPr>
        <p:spPr>
          <a:xfrm>
            <a:off x="2625020" y="2775411"/>
            <a:ext cx="4063292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s-MX" dirty="0">
                <a:hlinkClick r:id="rId3"/>
              </a:rPr>
              <a:t>https://ekaanbal.cancun.tecnm.mx/</a:t>
            </a:r>
            <a:endParaRPr lang="es-MX" dirty="0"/>
          </a:p>
        </p:txBody>
      </p:sp>
      <p:pic>
        <p:nvPicPr>
          <p:cNvPr id="4" name="Imagen 3" descr="Recorte de pantal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935" y="2498413"/>
            <a:ext cx="7922454" cy="3717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27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791580" y="4509120"/>
            <a:ext cx="7632848" cy="1200329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s-MX" dirty="0"/>
              <a:t>3. Ingresar y buscar la carpeta con </a:t>
            </a:r>
            <a:r>
              <a:rPr lang="es-MX" dirty="0" smtClean="0"/>
              <a:t>ID, L y número de control ejemplo </a:t>
            </a:r>
            <a:r>
              <a:rPr lang="es-MX" b="1" dirty="0" smtClean="0"/>
              <a:t>(L15530752), </a:t>
            </a:r>
            <a:r>
              <a:rPr lang="es-MX" dirty="0"/>
              <a:t>en ella encontraras tu solicitud y el Kardex académico, por favor completa tu expediente subiendo tu anteproyecto debidamente llenado </a:t>
            </a:r>
            <a:r>
              <a:rPr lang="es-MX" dirty="0" smtClean="0"/>
              <a:t>del 16 al 17 septiembre </a:t>
            </a:r>
            <a:r>
              <a:rPr lang="es-MX" dirty="0"/>
              <a:t>del 2020.</a:t>
            </a:r>
          </a:p>
        </p:txBody>
      </p:sp>
      <p:pic>
        <p:nvPicPr>
          <p:cNvPr id="3" name="Imagen 2"/>
          <p:cNvPicPr/>
          <p:nvPr/>
        </p:nvPicPr>
        <p:blipFill rotWithShape="1">
          <a:blip r:embed="rId2"/>
          <a:srcRect l="19858" t="13926"/>
          <a:stretch/>
        </p:blipFill>
        <p:spPr bwMode="auto">
          <a:xfrm>
            <a:off x="1187624" y="908720"/>
            <a:ext cx="6840760" cy="309634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9180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3 CuadroTexto"/>
          <p:cNvSpPr txBox="1"/>
          <p:nvPr/>
        </p:nvSpPr>
        <p:spPr>
          <a:xfrm>
            <a:off x="1835696" y="836712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latin typeface="Montserrat" panose="00000500000000000000" pitchFamily="2" charset="0"/>
              </a:rPr>
              <a:t> CONTENIDO DEL ANTEPROYECTO</a:t>
            </a:r>
            <a:endParaRPr lang="es-MX" b="1" dirty="0">
              <a:latin typeface="Montserrat" panose="00000500000000000000" pitchFamily="2" charset="0"/>
            </a:endParaRPr>
          </a:p>
        </p:txBody>
      </p:sp>
      <p:sp>
        <p:nvSpPr>
          <p:cNvPr id="7" name="1 Rectángulo"/>
          <p:cNvSpPr/>
          <p:nvPr/>
        </p:nvSpPr>
        <p:spPr>
          <a:xfrm>
            <a:off x="4839754" y="1700808"/>
            <a:ext cx="383670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lphaLcParenR"/>
            </a:pPr>
            <a:r>
              <a:rPr lang="es-MX" dirty="0"/>
              <a:t>Información general de la </a:t>
            </a:r>
            <a:r>
              <a:rPr lang="es-MX" dirty="0" smtClean="0"/>
              <a:t>empresa.</a:t>
            </a:r>
            <a:endParaRPr lang="es-MX" dirty="0"/>
          </a:p>
          <a:p>
            <a:pPr marL="342900" lvl="0" indent="-342900">
              <a:buFont typeface="+mj-lt"/>
              <a:buAutoNum type="alphaLcParenR"/>
            </a:pPr>
            <a:r>
              <a:rPr lang="es-MX" dirty="0"/>
              <a:t>Área o departamento donde se va a realizar el </a:t>
            </a:r>
            <a:r>
              <a:rPr lang="es-MX" dirty="0" smtClean="0"/>
              <a:t>proyecto.</a:t>
            </a:r>
            <a:endParaRPr lang="es-MX" dirty="0"/>
          </a:p>
          <a:p>
            <a:pPr marL="342900" lvl="0" indent="-342900">
              <a:buFont typeface="+mj-lt"/>
              <a:buAutoNum type="alphaLcParenR"/>
            </a:pPr>
            <a:r>
              <a:rPr lang="es-MX" dirty="0"/>
              <a:t>Organigrama del área o </a:t>
            </a:r>
            <a:r>
              <a:rPr lang="es-MX" dirty="0" smtClean="0"/>
              <a:t>departamento.</a:t>
            </a:r>
            <a:endParaRPr lang="es-MX" dirty="0"/>
          </a:p>
          <a:p>
            <a:pPr marL="342900" lvl="0" indent="-342900">
              <a:buFont typeface="+mj-lt"/>
              <a:buAutoNum type="alphaLcParenR"/>
            </a:pPr>
            <a:r>
              <a:rPr lang="es-MX" dirty="0"/>
              <a:t>Información del </a:t>
            </a:r>
            <a:r>
              <a:rPr lang="es-MX" dirty="0" smtClean="0"/>
              <a:t>proyecto.</a:t>
            </a:r>
            <a:endParaRPr lang="es-MX" dirty="0"/>
          </a:p>
          <a:p>
            <a:pPr marL="342900" lvl="0" indent="-342900">
              <a:buFont typeface="+mj-lt"/>
              <a:buAutoNum type="alphaLcParenR"/>
            </a:pPr>
            <a:r>
              <a:rPr lang="es-MX" dirty="0"/>
              <a:t>Cronograma de </a:t>
            </a:r>
            <a:r>
              <a:rPr lang="es-MX" dirty="0" smtClean="0"/>
              <a:t>actividades.</a:t>
            </a:r>
            <a:endParaRPr lang="es-MX" dirty="0"/>
          </a:p>
          <a:p>
            <a:pPr marL="342900" lvl="0" indent="-342900">
              <a:buFont typeface="+mj-lt"/>
              <a:buAutoNum type="alphaLcParenR"/>
            </a:pPr>
            <a:r>
              <a:rPr lang="es-MX" dirty="0"/>
              <a:t>Descripción detallada de </a:t>
            </a:r>
            <a:r>
              <a:rPr lang="es-MX"/>
              <a:t>las </a:t>
            </a:r>
            <a:r>
              <a:rPr lang="es-MX" smtClean="0"/>
              <a:t>actividades.</a:t>
            </a:r>
            <a:endParaRPr lang="es-MX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2"/>
          <a:srcRect l="20184" t="21246" r="50640" b="14722"/>
          <a:stretch/>
        </p:blipFill>
        <p:spPr>
          <a:xfrm>
            <a:off x="899592" y="1303922"/>
            <a:ext cx="3796146" cy="5025022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899592" y="1340768"/>
            <a:ext cx="3528392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026" name="Picture 2" descr="Secretaría de Educación Pública | Secretaría de Educación Pública |  Gobierno | gob.mx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98" b="28473"/>
          <a:stretch/>
        </p:blipFill>
        <p:spPr bwMode="auto">
          <a:xfrm>
            <a:off x="1043608" y="1448780"/>
            <a:ext cx="1896145" cy="50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TecNM Veracruz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9773" y="1628800"/>
            <a:ext cx="505287" cy="21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T de Cancún -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060" y="6227554"/>
            <a:ext cx="310792" cy="310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Norma Mexicana NMX-R-025-SCFI-2015 en Igualdad Laboral y No Discriminación  | Instituto Nacional de las Mujeres | Gobierno | gob.mx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761" y="6234539"/>
            <a:ext cx="522021" cy="307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489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691680" y="1068000"/>
            <a:ext cx="6192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latin typeface="Montserrat"/>
              </a:rPr>
              <a:t>R E S U L T A D O S  D E  L O S  A N T E P R O Y E C T O S</a:t>
            </a:r>
            <a:endParaRPr lang="es-MX" sz="2400" b="1" dirty="0">
              <a:latin typeface="Montserrat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043608" y="2348880"/>
            <a:ext cx="712879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latin typeface="Montserrat"/>
              </a:rPr>
              <a:t>El dictamen de anteproyectos de residencias profesionales se darán a conocer entrando a la plataforma Moodle, el día </a:t>
            </a:r>
            <a:r>
              <a:rPr lang="es-ES" sz="2400" u="sng" dirty="0" smtClean="0">
                <a:latin typeface="Montserrat"/>
              </a:rPr>
              <a:t>24 de septiembre</a:t>
            </a:r>
            <a:r>
              <a:rPr lang="es-ES" sz="2400" dirty="0" smtClean="0">
                <a:latin typeface="Montserrat"/>
              </a:rPr>
              <a:t>, donde podrás observar:</a:t>
            </a:r>
          </a:p>
          <a:p>
            <a:endParaRPr lang="es-ES" sz="2400" dirty="0" smtClean="0">
              <a:latin typeface="Montserra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400" dirty="0">
                <a:latin typeface="Montserrat"/>
              </a:rPr>
              <a:t>S</a:t>
            </a:r>
            <a:r>
              <a:rPr lang="es-ES" sz="2400" dirty="0" smtClean="0">
                <a:latin typeface="Montserrat"/>
              </a:rPr>
              <a:t>i fue aprobado o rechazado.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ES" sz="2400" dirty="0" smtClean="0">
              <a:latin typeface="Montserra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400" dirty="0">
                <a:latin typeface="Montserrat"/>
              </a:rPr>
              <a:t>E</a:t>
            </a:r>
            <a:r>
              <a:rPr lang="es-ES" sz="2400" dirty="0" smtClean="0">
                <a:latin typeface="Montserrat"/>
              </a:rPr>
              <a:t>l nombre de tu asesor interno.</a:t>
            </a:r>
            <a:endParaRPr lang="es-MX" sz="2400" dirty="0">
              <a:latin typeface="Montserrat"/>
            </a:endParaRPr>
          </a:p>
        </p:txBody>
      </p:sp>
      <p:pic>
        <p:nvPicPr>
          <p:cNvPr id="1026" name="Picture 2" descr="Resultado de imagen de maestro animado | Maestras animadas, Imagenes para  maestros, Imagenes animada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339401"/>
            <a:ext cx="1506350" cy="150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821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2 CuadroTexto"/>
          <p:cNvSpPr txBox="1"/>
          <p:nvPr/>
        </p:nvSpPr>
        <p:spPr>
          <a:xfrm>
            <a:off x="1067415" y="1645279"/>
            <a:ext cx="31982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</a:rPr>
              <a:t>D) CARTA DE PRESENTACIÓN</a:t>
            </a:r>
          </a:p>
        </p:txBody>
      </p:sp>
      <p:sp>
        <p:nvSpPr>
          <p:cNvPr id="8" name="4 CuadroTexto"/>
          <p:cNvSpPr txBox="1"/>
          <p:nvPr/>
        </p:nvSpPr>
        <p:spPr>
          <a:xfrm>
            <a:off x="4764592" y="1628981"/>
            <a:ext cx="37865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</a:rPr>
              <a:t>E) ACUERDO TRIPARTITA O BIPARTITA</a:t>
            </a:r>
          </a:p>
        </p:txBody>
      </p:sp>
      <p:pic>
        <p:nvPicPr>
          <p:cNvPr id="9" name="Picture 2" descr="C:\Users\ITC-0133\Desktop\DIVISION ESTDIOS PROFESIONALES - Acceso directo\RESIDENCIAS\CURSO DE INDUCCION 2016\JESSEL 009.t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108205"/>
            <a:ext cx="3263792" cy="4220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63151"/>
            <a:ext cx="3582122" cy="4156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87AF2604-8E39-4026-8163-6F01A2EA355E}"/>
              </a:ext>
            </a:extLst>
          </p:cNvPr>
          <p:cNvSpPr txBox="1"/>
          <p:nvPr/>
        </p:nvSpPr>
        <p:spPr>
          <a:xfrm>
            <a:off x="1301717" y="836712"/>
            <a:ext cx="7374739" cy="646331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r>
              <a:rPr lang="es-MX" dirty="0"/>
              <a:t>4. Enviar un correo a </a:t>
            </a:r>
            <a:r>
              <a:rPr lang="es-MX" dirty="0" smtClean="0">
                <a:hlinkClick r:id="rId4"/>
              </a:rPr>
              <a:t>residencia-vinculacion@cancun.tecnm.mx</a:t>
            </a:r>
            <a:r>
              <a:rPr lang="es-MX" dirty="0" smtClean="0"/>
              <a:t> para </a:t>
            </a:r>
            <a:r>
              <a:rPr lang="es-MX" dirty="0"/>
              <a:t>tramitar los siguientes documentos:</a:t>
            </a:r>
          </a:p>
        </p:txBody>
      </p:sp>
    </p:spTree>
    <p:extLst>
      <p:ext uri="{BB962C8B-B14F-4D97-AF65-F5344CB8AC3E}">
        <p14:creationId xmlns:p14="http://schemas.microsoft.com/office/powerpoint/2010/main" val="310027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CuadroTexto"/>
          <p:cNvSpPr txBox="1"/>
          <p:nvPr/>
        </p:nvSpPr>
        <p:spPr>
          <a:xfrm>
            <a:off x="755576" y="692696"/>
            <a:ext cx="8136904" cy="1477328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r>
              <a:rPr lang="es-MX" sz="2000" b="1" dirty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</a:rPr>
              <a:t>Se solicita en la empresa los siguientes documentos: </a:t>
            </a:r>
          </a:p>
          <a:p>
            <a:endParaRPr lang="es-MX" sz="1400" b="1" dirty="0">
              <a:solidFill>
                <a:schemeClr val="accent1">
                  <a:lumMod val="50000"/>
                </a:schemeClr>
              </a:solidFill>
              <a:latin typeface="Montserrat" panose="00000500000000000000" pitchFamily="2" charset="0"/>
            </a:endParaRPr>
          </a:p>
          <a:p>
            <a:r>
              <a:rPr lang="es-MX" sz="1400" b="1" dirty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</a:rPr>
              <a:t>F) CARTA DE ACEPTACIÓN: cuando</a:t>
            </a:r>
          </a:p>
          <a:p>
            <a:r>
              <a:rPr lang="es-MX" sz="1400" b="1" dirty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</a:rPr>
              <a:t> entregas la carta de presentación.</a:t>
            </a:r>
          </a:p>
          <a:p>
            <a:endParaRPr lang="es-MX" sz="1400" b="1" dirty="0">
              <a:solidFill>
                <a:schemeClr val="accent1">
                  <a:lumMod val="50000"/>
                </a:schemeClr>
              </a:solidFill>
              <a:latin typeface="Montserrat" panose="00000500000000000000" pitchFamily="2" charset="0"/>
            </a:endParaRPr>
          </a:p>
          <a:p>
            <a:endParaRPr lang="es-MX" sz="1400" b="1" dirty="0">
              <a:solidFill>
                <a:schemeClr val="accent1">
                  <a:lumMod val="50000"/>
                </a:schemeClr>
              </a:solidFill>
              <a:latin typeface="Montserrat" panose="00000500000000000000" pitchFamily="2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72850"/>
            <a:ext cx="3283878" cy="4292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 descr="C:\Users\ITC-0133\Desktop\DIVISION ESTDIOS PROFESIONALES - Acceso directo\TRASLADOS\TRASLADOS 2016\TERMINACION\TERMINACION 001.jpg">
            <a:extLst>
              <a:ext uri="{FF2B5EF4-FFF2-40B4-BE49-F238E27FC236}">
                <a16:creationId xmlns:a16="http://schemas.microsoft.com/office/drawing/2014/main" id="{B997ECE8-DA7D-4691-B5B9-D41550CEFA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650" y="1884391"/>
            <a:ext cx="3739108" cy="4580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3 CuadroTexto">
            <a:extLst>
              <a:ext uri="{FF2B5EF4-FFF2-40B4-BE49-F238E27FC236}">
                <a16:creationId xmlns:a16="http://schemas.microsoft.com/office/drawing/2014/main" id="{23887BEE-3744-4152-8102-7AA53C89EBB7}"/>
              </a:ext>
            </a:extLst>
          </p:cNvPr>
          <p:cNvSpPr txBox="1"/>
          <p:nvPr/>
        </p:nvSpPr>
        <p:spPr>
          <a:xfrm>
            <a:off x="4878650" y="1223754"/>
            <a:ext cx="32937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</a:rPr>
              <a:t>G. CARTA DE TERMINACIÓN:</a:t>
            </a:r>
          </a:p>
          <a:p>
            <a:r>
              <a:rPr lang="es-MX" sz="1400" b="1" dirty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</a:rPr>
              <a:t>Al termino de la residencia </a:t>
            </a:r>
          </a:p>
          <a:p>
            <a:endParaRPr lang="es-MX" sz="1400" b="1" dirty="0">
              <a:solidFill>
                <a:schemeClr val="accent1">
                  <a:lumMod val="50000"/>
                </a:schemeClr>
              </a:solidFill>
              <a:latin typeface="Montserrat" panose="00000500000000000000" pitchFamily="2" charset="0"/>
            </a:endParaRPr>
          </a:p>
          <a:p>
            <a:endParaRPr lang="es-MX" sz="1400" b="1" dirty="0">
              <a:solidFill>
                <a:schemeClr val="accent1">
                  <a:lumMod val="50000"/>
                </a:schemeClr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213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4 CuadroTexto"/>
          <p:cNvSpPr txBox="1"/>
          <p:nvPr/>
        </p:nvSpPr>
        <p:spPr>
          <a:xfrm>
            <a:off x="5508104" y="1988840"/>
            <a:ext cx="34563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sz="1600" b="1" dirty="0">
              <a:solidFill>
                <a:schemeClr val="accent1">
                  <a:lumMod val="50000"/>
                </a:schemeClr>
              </a:solidFill>
              <a:latin typeface="Montserrat ExtraBold" panose="00000900000000000000" pitchFamily="2" charset="0"/>
            </a:endParaRPr>
          </a:p>
          <a:p>
            <a:pPr algn="ctr"/>
            <a:r>
              <a:rPr lang="es-ES" sz="1600" b="1" dirty="0" smtClean="0">
                <a:solidFill>
                  <a:schemeClr val="accent1">
                    <a:lumMod val="50000"/>
                  </a:schemeClr>
                </a:solidFill>
                <a:latin typeface="Montserrat ExtraBold" panose="00000900000000000000" pitchFamily="2" charset="0"/>
              </a:rPr>
              <a:t>FORMATO DE REGISTRO DE ADESORIA</a:t>
            </a:r>
            <a:endParaRPr lang="es-MX" sz="1600" b="1" dirty="0">
              <a:solidFill>
                <a:schemeClr val="accent1">
                  <a:lumMod val="50000"/>
                </a:schemeClr>
              </a:solidFill>
              <a:latin typeface="Montserrat ExtraBold" panose="00000900000000000000" pitchFamily="2" charset="0"/>
            </a:endParaRPr>
          </a:p>
          <a:p>
            <a:pPr algn="ctr"/>
            <a:endParaRPr lang="es-MX" sz="1600" b="1" dirty="0">
              <a:solidFill>
                <a:schemeClr val="accent1">
                  <a:lumMod val="50000"/>
                </a:schemeClr>
              </a:solidFill>
              <a:latin typeface="Montserrat ExtraBold" panose="00000900000000000000" pitchFamily="2" charset="0"/>
            </a:endParaRPr>
          </a:p>
        </p:txBody>
      </p:sp>
      <p:pic>
        <p:nvPicPr>
          <p:cNvPr id="2" name="Imagen 1" descr="Recorte de pantall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745" y="836712"/>
            <a:ext cx="4536504" cy="5633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70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4 CuadroTexto"/>
          <p:cNvSpPr txBox="1"/>
          <p:nvPr/>
        </p:nvSpPr>
        <p:spPr>
          <a:xfrm>
            <a:off x="1066317" y="586135"/>
            <a:ext cx="79701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sz="1600" b="1" dirty="0">
              <a:solidFill>
                <a:schemeClr val="accent1">
                  <a:lumMod val="50000"/>
                </a:schemeClr>
              </a:solidFill>
              <a:latin typeface="Montserrat ExtraBold" panose="00000900000000000000" pitchFamily="2" charset="0"/>
            </a:endParaRPr>
          </a:p>
          <a:p>
            <a:pPr algn="ctr"/>
            <a:r>
              <a:rPr lang="es-MX" sz="1600" b="1" dirty="0">
                <a:solidFill>
                  <a:schemeClr val="accent1">
                    <a:lumMod val="50000"/>
                  </a:schemeClr>
                </a:solidFill>
                <a:latin typeface="Montserrat ExtraBold" panose="00000900000000000000" pitchFamily="2" charset="0"/>
              </a:rPr>
              <a:t>E S T R U C T U R A  D E L  I N F O R M E  F I N A L  D E  R E S I D E N C I A S</a:t>
            </a:r>
          </a:p>
          <a:p>
            <a:pPr algn="ctr"/>
            <a:endParaRPr lang="es-MX" sz="1600" b="1" dirty="0">
              <a:solidFill>
                <a:schemeClr val="accent1">
                  <a:lumMod val="50000"/>
                </a:schemeClr>
              </a:solidFill>
              <a:latin typeface="Montserrat ExtraBold" panose="00000900000000000000" pitchFamily="2" charset="0"/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609368"/>
            <a:ext cx="1987302" cy="39604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Imagen 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916832"/>
            <a:ext cx="5200882" cy="3652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corte de pantall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908720"/>
            <a:ext cx="4320481" cy="5625180"/>
          </a:xfrm>
          <a:prstGeom prst="rect">
            <a:avLst/>
          </a:prstGeom>
        </p:spPr>
      </p:pic>
      <p:sp>
        <p:nvSpPr>
          <p:cNvPr id="18" name="3 CuadroTexto"/>
          <p:cNvSpPr txBox="1"/>
          <p:nvPr/>
        </p:nvSpPr>
        <p:spPr>
          <a:xfrm>
            <a:off x="1043608" y="764704"/>
            <a:ext cx="7776863" cy="55399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endParaRPr lang="es-MX" sz="1000" dirty="0">
              <a:latin typeface="Montserrat SemiBold" panose="00000700000000000000" pitchFamily="2" charset="0"/>
            </a:endParaRPr>
          </a:p>
          <a:p>
            <a:pPr algn="ctr"/>
            <a:r>
              <a:rPr lang="es-MX" sz="2000" dirty="0" smtClean="0">
                <a:latin typeface="Montserrat SemiBold" panose="00000700000000000000" pitchFamily="2" charset="0"/>
              </a:rPr>
              <a:t>FORMATO DE EVALUACIÓN</a:t>
            </a:r>
            <a:endParaRPr lang="es-MX" sz="2200" b="1" dirty="0">
              <a:latin typeface="Montserrat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228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83568" y="1628800"/>
            <a:ext cx="7883237" cy="4416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500" dirty="0">
                <a:solidFill>
                  <a:schemeClr val="bg1"/>
                </a:solidFill>
                <a:latin typeface="Montserrat SemiBold" panose="00000700000000000000" pitchFamily="2" charset="0"/>
              </a:rPr>
              <a:t>CURSO DE INDUCCIÓN PARA LA ACREDITACIÓN DE LA RESIDENCIA PROFESIONAL </a:t>
            </a:r>
          </a:p>
          <a:p>
            <a:pPr algn="ctr"/>
            <a:endParaRPr lang="es-MX" sz="35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 SemiBold" panose="00000700000000000000" pitchFamily="2" charset="0"/>
            </a:endParaRPr>
          </a:p>
          <a:p>
            <a:pPr algn="ctr"/>
            <a:r>
              <a:rPr lang="es-MX" sz="35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 SemiBold" panose="00000700000000000000" pitchFamily="2" charset="0"/>
              </a:rPr>
              <a:t>V. 2.0 ALUMNOS QUE INGRESARON AGOSTO – DIC 2015</a:t>
            </a:r>
          </a:p>
          <a:p>
            <a:pPr algn="ctr"/>
            <a:endParaRPr lang="es-MX" sz="15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 SemiBold" panose="00000700000000000000" pitchFamily="2" charset="0"/>
            </a:endParaRPr>
          </a:p>
          <a:p>
            <a:pPr algn="ctr"/>
            <a:r>
              <a:rPr lang="es-MX" sz="2800" b="1" dirty="0" smtClean="0">
                <a:solidFill>
                  <a:schemeClr val="bg1"/>
                </a:solidFill>
                <a:latin typeface="Montserrat SemiBold" panose="00000700000000000000" pitchFamily="2" charset="0"/>
              </a:rPr>
              <a:t>AGOSTO- DICIEMBRE </a:t>
            </a:r>
            <a:r>
              <a:rPr lang="es-MX" sz="2800" b="1" dirty="0">
                <a:solidFill>
                  <a:schemeClr val="bg1"/>
                </a:solidFill>
                <a:latin typeface="Montserrat SemiBold" panose="00000700000000000000" pitchFamily="2" charset="0"/>
              </a:rPr>
              <a:t>2020</a:t>
            </a:r>
          </a:p>
          <a:p>
            <a:pPr algn="ctr"/>
            <a:endParaRPr lang="es-MX" sz="2800" b="1" dirty="0">
              <a:solidFill>
                <a:schemeClr val="bg1"/>
              </a:solidFill>
              <a:latin typeface="Montserrat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16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1 CuadroTexto"/>
          <p:cNvSpPr txBox="1"/>
          <p:nvPr/>
        </p:nvSpPr>
        <p:spPr>
          <a:xfrm>
            <a:off x="899592" y="1843951"/>
            <a:ext cx="7614981" cy="352404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latin typeface="Montserrat" panose="00000500000000000000" pitchFamily="2" charset="0"/>
              </a:rPr>
              <a:t>Recuerda consultar </a:t>
            </a:r>
            <a:r>
              <a:rPr lang="es-MX" sz="2000" b="1" dirty="0" smtClean="0">
                <a:latin typeface="Montserrat" panose="00000500000000000000" pitchFamily="2" charset="0"/>
              </a:rPr>
              <a:t>las opciones de los proyectos vigentes en este semestre </a:t>
            </a:r>
            <a:r>
              <a:rPr lang="es-MX" sz="2000" b="1" dirty="0">
                <a:latin typeface="Montserrat" panose="00000500000000000000" pitchFamily="2" charset="0"/>
              </a:rPr>
              <a:t>donde quieres hacer tu </a:t>
            </a:r>
            <a:r>
              <a:rPr lang="es-MX" sz="2300" b="1" dirty="0" smtClean="0">
                <a:latin typeface="Montserrat" panose="00000500000000000000" pitchFamily="2" charset="0"/>
              </a:rPr>
              <a:t>residencia</a:t>
            </a:r>
            <a:r>
              <a:rPr lang="es-MX" sz="2000" b="1" dirty="0" smtClean="0">
                <a:latin typeface="Montserrat" panose="00000500000000000000" pitchFamily="2" charset="0"/>
              </a:rPr>
              <a:t> profesional a partir del día 8 de septiembre</a:t>
            </a:r>
          </a:p>
          <a:p>
            <a:pPr algn="ctr"/>
            <a:r>
              <a:rPr lang="es-MX" sz="2000" b="1" dirty="0" smtClean="0">
                <a:latin typeface="Montserrat" panose="00000500000000000000" pitchFamily="2" charset="0"/>
              </a:rPr>
              <a:t>También revisar si existe </a:t>
            </a:r>
            <a:r>
              <a:rPr lang="es-MX" sz="2000" b="1" dirty="0">
                <a:latin typeface="Montserrat" panose="00000500000000000000" pitchFamily="2" charset="0"/>
              </a:rPr>
              <a:t>convenio con la Institución y si no</a:t>
            </a:r>
            <a:r>
              <a:rPr lang="es-MX" sz="2000" b="1" dirty="0" smtClean="0">
                <a:latin typeface="Montserrat" panose="00000500000000000000" pitchFamily="2" charset="0"/>
              </a:rPr>
              <a:t>, preguntar cuáles </a:t>
            </a:r>
            <a:r>
              <a:rPr lang="es-MX" sz="2000" b="1" dirty="0">
                <a:latin typeface="Montserrat" panose="00000500000000000000" pitchFamily="2" charset="0"/>
              </a:rPr>
              <a:t>son los requisitos para que se lleve a cabo.</a:t>
            </a:r>
          </a:p>
          <a:p>
            <a:pPr algn="ctr"/>
            <a:endParaRPr lang="es-MX" sz="2000" b="1" dirty="0">
              <a:latin typeface="Montserrat" panose="00000500000000000000" pitchFamily="2" charset="0"/>
            </a:endParaRPr>
          </a:p>
          <a:p>
            <a:pPr algn="ctr"/>
            <a:r>
              <a:rPr lang="es-MX" sz="2000" b="1" dirty="0" smtClean="0">
                <a:latin typeface="Montserrat" panose="00000500000000000000" pitchFamily="2" charset="0"/>
              </a:rPr>
              <a:t>Para </a:t>
            </a:r>
            <a:r>
              <a:rPr lang="es-MX" sz="2000" b="1" dirty="0">
                <a:latin typeface="Montserrat" panose="00000500000000000000" pitchFamily="2" charset="0"/>
              </a:rPr>
              <a:t>estos trámites comunícate al Departamento de Gestión Tecnológica y Vinculación al correo</a:t>
            </a:r>
            <a:r>
              <a:rPr lang="es-MX" sz="2000" dirty="0"/>
              <a:t> </a:t>
            </a:r>
            <a:r>
              <a:rPr lang="es-MX" sz="2000" b="1" i="1" u="sng" dirty="0" smtClean="0"/>
              <a:t>residencia-vinculacion@cancun.tecnm.mx</a:t>
            </a:r>
            <a:r>
              <a:rPr lang="es-MX" sz="2000" dirty="0" smtClean="0"/>
              <a:t> </a:t>
            </a:r>
            <a:endParaRPr lang="es-MX" sz="2000" b="1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498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395536" y="762377"/>
            <a:ext cx="4475402" cy="5570756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s-MX" sz="1600" dirty="0">
              <a:latin typeface="Montserrat" panose="00000500000000000000" pitchFamily="2" charset="0"/>
            </a:endParaRPr>
          </a:p>
          <a:p>
            <a:pPr algn="just"/>
            <a:r>
              <a:rPr lang="es-MX" sz="1600" dirty="0" smtClean="0">
                <a:latin typeface="Montserrat" panose="00000500000000000000" pitchFamily="2" charset="0"/>
              </a:rPr>
              <a:t>1) Al terminar tu </a:t>
            </a:r>
            <a:r>
              <a:rPr lang="es-MX" sz="1600" dirty="0">
                <a:latin typeface="Montserrat" panose="00000500000000000000" pitchFamily="2" charset="0"/>
              </a:rPr>
              <a:t>residencia </a:t>
            </a:r>
            <a:r>
              <a:rPr lang="es-MX" sz="1600" dirty="0" smtClean="0">
                <a:latin typeface="Montserrat" panose="00000500000000000000" pitchFamily="2" charset="0"/>
              </a:rPr>
              <a:t>profesional, los departamentos académicos darán aviso a la División de Estudios Profesionales para elaborar tu </a:t>
            </a:r>
            <a:r>
              <a:rPr lang="es-MX" sz="1600" dirty="0">
                <a:latin typeface="Montserrat" panose="00000500000000000000" pitchFamily="2" charset="0"/>
              </a:rPr>
              <a:t>Carta de </a:t>
            </a:r>
            <a:r>
              <a:rPr lang="es-MX" sz="1600" dirty="0" smtClean="0">
                <a:latin typeface="Montserrat" panose="00000500000000000000" pitchFamily="2" charset="0"/>
              </a:rPr>
              <a:t>Liberación.</a:t>
            </a:r>
          </a:p>
          <a:p>
            <a:pPr algn="just"/>
            <a:r>
              <a:rPr lang="es-MX" sz="1600" dirty="0">
                <a:latin typeface="Montserrat" panose="00000500000000000000" pitchFamily="2" charset="0"/>
              </a:rPr>
              <a:t>E</a:t>
            </a:r>
            <a:r>
              <a:rPr lang="es-MX" sz="1600" dirty="0" smtClean="0">
                <a:latin typeface="Montserrat" panose="00000500000000000000" pitchFamily="2" charset="0"/>
              </a:rPr>
              <a:t>l </a:t>
            </a:r>
            <a:r>
              <a:rPr lang="es-MX" sz="1600" dirty="0">
                <a:latin typeface="Montserrat" panose="00000500000000000000" pitchFamily="2" charset="0"/>
              </a:rPr>
              <a:t>expediente en la plataforma debe contar con los siguientes documentos:</a:t>
            </a:r>
          </a:p>
          <a:p>
            <a:pPr algn="ctr"/>
            <a:endParaRPr lang="es-MX" sz="1600" dirty="0">
              <a:latin typeface="Montserrat" panose="00000500000000000000" pitchFamily="2" charset="0"/>
            </a:endParaRPr>
          </a:p>
          <a:p>
            <a:pPr marL="342900" indent="-342900" algn="ctr">
              <a:buAutoNum type="arabicParenR"/>
            </a:pPr>
            <a:r>
              <a:rPr lang="es-MX" sz="1600" dirty="0">
                <a:latin typeface="Montserrat" panose="00000500000000000000" pitchFamily="2" charset="0"/>
              </a:rPr>
              <a:t>Solicitud</a:t>
            </a:r>
          </a:p>
          <a:p>
            <a:pPr marL="342900" indent="-342900" algn="ctr">
              <a:buAutoNum type="arabicParenR"/>
            </a:pPr>
            <a:r>
              <a:rPr lang="es-MX" sz="1600" dirty="0">
                <a:latin typeface="Montserrat" panose="00000500000000000000" pitchFamily="2" charset="0"/>
              </a:rPr>
              <a:t>Kardex</a:t>
            </a:r>
          </a:p>
          <a:p>
            <a:pPr marL="342900" indent="-342900" algn="ctr">
              <a:buAutoNum type="arabicParenR"/>
            </a:pPr>
            <a:r>
              <a:rPr lang="es-MX" sz="1600" dirty="0">
                <a:latin typeface="Montserrat" panose="00000500000000000000" pitchFamily="2" charset="0"/>
              </a:rPr>
              <a:t>Anteproyecto</a:t>
            </a:r>
          </a:p>
          <a:p>
            <a:pPr marL="342900" indent="-342900" algn="ctr">
              <a:buAutoNum type="arabicParenR"/>
            </a:pPr>
            <a:r>
              <a:rPr lang="es-MX" sz="1600" dirty="0">
                <a:latin typeface="Montserrat" panose="00000500000000000000" pitchFamily="2" charset="0"/>
              </a:rPr>
              <a:t>Carta de presentación</a:t>
            </a:r>
          </a:p>
          <a:p>
            <a:pPr marL="342900" indent="-342900" algn="ctr">
              <a:buAutoNum type="arabicParenR"/>
            </a:pPr>
            <a:r>
              <a:rPr lang="es-MX" sz="1600" dirty="0">
                <a:latin typeface="Montserrat" panose="00000500000000000000" pitchFamily="2" charset="0"/>
              </a:rPr>
              <a:t>Carta de aceptación</a:t>
            </a:r>
          </a:p>
          <a:p>
            <a:pPr marL="342900" indent="-342900" algn="ctr">
              <a:buAutoNum type="arabicParenR"/>
            </a:pPr>
            <a:r>
              <a:rPr lang="es-MX" sz="1600" dirty="0">
                <a:latin typeface="Montserrat" panose="00000500000000000000" pitchFamily="2" charset="0"/>
              </a:rPr>
              <a:t>Acuerdo Tripartita</a:t>
            </a:r>
          </a:p>
          <a:p>
            <a:pPr marL="342900" indent="-342900" algn="ctr">
              <a:buAutoNum type="arabicParenR"/>
            </a:pPr>
            <a:r>
              <a:rPr lang="es-MX" sz="1600" dirty="0">
                <a:latin typeface="Montserrat" panose="00000500000000000000" pitchFamily="2" charset="0"/>
              </a:rPr>
              <a:t>Carta de Terminación</a:t>
            </a:r>
          </a:p>
          <a:p>
            <a:pPr marL="342900" indent="-342900" algn="ctr">
              <a:buAutoNum type="arabicParenR"/>
            </a:pPr>
            <a:r>
              <a:rPr lang="es-MX" sz="1600" dirty="0">
                <a:latin typeface="Montserrat" panose="00000500000000000000" pitchFamily="2" charset="0"/>
              </a:rPr>
              <a:t>2 evaluaciones parciales evaluados en con el formato XXIX</a:t>
            </a:r>
          </a:p>
          <a:p>
            <a:pPr marL="342900" indent="-342900" algn="ctr">
              <a:buAutoNum type="arabicParenR"/>
            </a:pPr>
            <a:r>
              <a:rPr lang="es-MX" sz="1600" dirty="0">
                <a:latin typeface="Montserrat" panose="00000500000000000000" pitchFamily="2" charset="0"/>
              </a:rPr>
              <a:t>Una evaluación final con el formato </a:t>
            </a:r>
            <a:r>
              <a:rPr lang="es-MX" sz="1600" dirty="0" smtClean="0">
                <a:latin typeface="Montserrat" panose="00000500000000000000" pitchFamily="2" charset="0"/>
              </a:rPr>
              <a:t>XXX</a:t>
            </a:r>
            <a:endParaRPr lang="es-MX" sz="1600" dirty="0">
              <a:latin typeface="Montserrat" panose="00000500000000000000" pitchFamily="2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623640" y="764558"/>
            <a:ext cx="3269082" cy="13849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>
                <a:latin typeface="Montserrat" panose="00000500000000000000" pitchFamily="2" charset="0"/>
              </a:rPr>
              <a:t>División de estudios profesionales</a:t>
            </a:r>
          </a:p>
          <a:p>
            <a:pPr algn="ctr"/>
            <a:r>
              <a:rPr lang="es-MX" sz="1400" dirty="0">
                <a:latin typeface="Montserrat" panose="00000500000000000000" pitchFamily="2" charset="0"/>
              </a:rPr>
              <a:t>2) Imprime liberación de residencia Profesional y envía al Depto. de Servicios Escolares.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5538188" y="2512659"/>
            <a:ext cx="3439986" cy="24776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>
                <a:solidFill>
                  <a:schemeClr val="bg1"/>
                </a:solidFill>
                <a:latin typeface="Montserrat" panose="00000500000000000000" pitchFamily="2" charset="0"/>
              </a:rPr>
              <a:t>Departamento de Servicios Escolares :</a:t>
            </a:r>
          </a:p>
          <a:p>
            <a:pPr algn="ctr"/>
            <a:endParaRPr lang="es-MX" sz="1100" b="1" dirty="0">
              <a:solidFill>
                <a:schemeClr val="bg1"/>
              </a:solidFill>
              <a:latin typeface="Montserrat" panose="00000500000000000000" pitchFamily="2" charset="0"/>
            </a:endParaRPr>
          </a:p>
          <a:p>
            <a:pPr algn="ctr"/>
            <a:r>
              <a:rPr lang="es-MX" sz="1600" dirty="0">
                <a:solidFill>
                  <a:schemeClr val="bg1"/>
                </a:solidFill>
                <a:latin typeface="Montserrat" panose="00000500000000000000" pitchFamily="2" charset="0"/>
              </a:rPr>
              <a:t>3) Imprime acta de calificación y entrega a departamentos </a:t>
            </a:r>
            <a:r>
              <a:rPr lang="es-MX" sz="1600" dirty="0" smtClean="0">
                <a:solidFill>
                  <a:schemeClr val="bg1"/>
                </a:solidFill>
                <a:latin typeface="Montserrat" panose="00000500000000000000" pitchFamily="2" charset="0"/>
              </a:rPr>
              <a:t>académicos para que firme el asesor interno.</a:t>
            </a:r>
            <a:endParaRPr lang="es-MX" sz="1600" dirty="0">
              <a:solidFill>
                <a:schemeClr val="bg1"/>
              </a:solidFill>
              <a:latin typeface="Montserrat" panose="00000500000000000000" pitchFamily="2" charset="0"/>
            </a:endParaRPr>
          </a:p>
          <a:p>
            <a:pPr algn="ctr"/>
            <a:r>
              <a:rPr lang="es-MX" sz="1600" dirty="0">
                <a:solidFill>
                  <a:schemeClr val="bg1"/>
                </a:solidFill>
                <a:latin typeface="Montserrat" panose="00000500000000000000" pitchFamily="2" charset="0"/>
              </a:rPr>
              <a:t>5</a:t>
            </a:r>
            <a:r>
              <a:rPr lang="es-MX" sz="1600" dirty="0" smtClean="0">
                <a:solidFill>
                  <a:schemeClr val="bg1"/>
                </a:solidFill>
                <a:latin typeface="Montserrat" panose="00000500000000000000" pitchFamily="2" charset="0"/>
              </a:rPr>
              <a:t>) </a:t>
            </a:r>
            <a:r>
              <a:rPr lang="es-MX" sz="1600" dirty="0">
                <a:solidFill>
                  <a:schemeClr val="bg1"/>
                </a:solidFill>
                <a:latin typeface="Montserrat" panose="00000500000000000000" pitchFamily="2" charset="0"/>
              </a:rPr>
              <a:t>Sube la calificación al </a:t>
            </a:r>
            <a:r>
              <a:rPr lang="es-MX" sz="1600" dirty="0" err="1">
                <a:solidFill>
                  <a:schemeClr val="bg1"/>
                </a:solidFill>
                <a:latin typeface="Montserrat" panose="00000500000000000000" pitchFamily="2" charset="0"/>
              </a:rPr>
              <a:t>kardex</a:t>
            </a:r>
            <a:r>
              <a:rPr lang="es-MX" sz="1600" dirty="0">
                <a:solidFill>
                  <a:schemeClr val="bg1"/>
                </a:solidFill>
                <a:latin typeface="Montserrat" panose="00000500000000000000" pitchFamily="2" charset="0"/>
              </a:rPr>
              <a:t>.</a:t>
            </a:r>
          </a:p>
        </p:txBody>
      </p:sp>
      <p:sp>
        <p:nvSpPr>
          <p:cNvPr id="8" name="8 Flecha izquierda"/>
          <p:cNvSpPr/>
          <p:nvPr/>
        </p:nvSpPr>
        <p:spPr>
          <a:xfrm rot="10800000">
            <a:off x="4956390" y="1340768"/>
            <a:ext cx="616759" cy="577633"/>
          </a:xfrm>
          <a:prstGeom prst="lef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s-MX">
              <a:solidFill>
                <a:schemeClr val="tx1"/>
              </a:solidFill>
              <a:latin typeface="Montserrat" panose="00000500000000000000" pitchFamily="2" charset="0"/>
            </a:endParaRPr>
          </a:p>
        </p:txBody>
      </p:sp>
      <p:sp>
        <p:nvSpPr>
          <p:cNvPr id="9" name="9 Flecha izquierda"/>
          <p:cNvSpPr/>
          <p:nvPr/>
        </p:nvSpPr>
        <p:spPr>
          <a:xfrm rot="16200000">
            <a:off x="7056318" y="2168900"/>
            <a:ext cx="310665" cy="337326"/>
          </a:xfrm>
          <a:prstGeom prst="left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6 CuadroTexto"/>
          <p:cNvSpPr txBox="1"/>
          <p:nvPr/>
        </p:nvSpPr>
        <p:spPr>
          <a:xfrm>
            <a:off x="5538188" y="5378549"/>
            <a:ext cx="3439986" cy="830997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600" dirty="0" smtClean="0">
                <a:solidFill>
                  <a:schemeClr val="bg1"/>
                </a:solidFill>
                <a:latin typeface="Montserrat" panose="00000500000000000000" pitchFamily="2" charset="0"/>
              </a:rPr>
              <a:t>4) Los departamentos académicos envían el acta firmada </a:t>
            </a:r>
            <a:r>
              <a:rPr lang="es-ES" sz="1600" smtClean="0">
                <a:solidFill>
                  <a:schemeClr val="bg1"/>
                </a:solidFill>
                <a:latin typeface="Montserrat" panose="00000500000000000000" pitchFamily="2" charset="0"/>
              </a:rPr>
              <a:t>con calificación.</a:t>
            </a:r>
            <a:endParaRPr lang="es-MX" sz="1600" dirty="0">
              <a:solidFill>
                <a:schemeClr val="bg1"/>
              </a:solidFill>
              <a:latin typeface="Montserrat" panose="00000500000000000000" pitchFamily="2" charset="0"/>
            </a:endParaRPr>
          </a:p>
        </p:txBody>
      </p:sp>
      <p:sp>
        <p:nvSpPr>
          <p:cNvPr id="11" name="9 Flecha izquierda"/>
          <p:cNvSpPr/>
          <p:nvPr/>
        </p:nvSpPr>
        <p:spPr>
          <a:xfrm rot="16200000">
            <a:off x="7102849" y="5034356"/>
            <a:ext cx="310665" cy="337326"/>
          </a:xfrm>
          <a:prstGeom prst="leftArrow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Flecha arriba 1"/>
          <p:cNvSpPr/>
          <p:nvPr/>
        </p:nvSpPr>
        <p:spPr>
          <a:xfrm>
            <a:off x="7596336" y="5010023"/>
            <a:ext cx="360040" cy="310666"/>
          </a:xfrm>
          <a:prstGeom prst="up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20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195736" y="2708920"/>
            <a:ext cx="4896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latin typeface="Montserrat"/>
              </a:rPr>
              <a:t>¡POR TU ATENCIÓN</a:t>
            </a:r>
          </a:p>
          <a:p>
            <a:pPr algn="ctr"/>
            <a:r>
              <a:rPr lang="es-ES" sz="2400" b="1" dirty="0" smtClean="0">
                <a:latin typeface="Montserrat"/>
              </a:rPr>
              <a:t>MUCHAS GRACIAS!</a:t>
            </a:r>
            <a:endParaRPr lang="es-MX" sz="2400" b="1" dirty="0">
              <a:latin typeface="Montserrat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513486"/>
            <a:ext cx="30480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41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Resultado de imagen para PROFESIONAL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colorTemperature colorTemp="47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301208"/>
            <a:ext cx="1296144" cy="12961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3 CuadroTexto"/>
          <p:cNvSpPr txBox="1"/>
          <p:nvPr/>
        </p:nvSpPr>
        <p:spPr>
          <a:xfrm>
            <a:off x="899592" y="908720"/>
            <a:ext cx="7591425" cy="459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endParaRPr lang="es-MX" sz="3500" dirty="0">
              <a:latin typeface="Montserrat" panose="00000500000000000000" pitchFamily="2" charset="0"/>
            </a:endParaRPr>
          </a:p>
          <a:p>
            <a:pPr algn="ctr">
              <a:spcBef>
                <a:spcPts val="1200"/>
              </a:spcBef>
            </a:pPr>
            <a:r>
              <a:rPr lang="es-MX" sz="3500" b="1" dirty="0">
                <a:latin typeface="Montserrat" panose="00000500000000000000" pitchFamily="2" charset="0"/>
              </a:rPr>
              <a:t>D E F I N I C I Ó N</a:t>
            </a:r>
          </a:p>
          <a:p>
            <a:pPr algn="ctr"/>
            <a:endParaRPr lang="es-MX" sz="2500" dirty="0">
              <a:latin typeface="Montserrat" panose="00000500000000000000" pitchFamily="2" charset="0"/>
            </a:endParaRPr>
          </a:p>
          <a:p>
            <a:pPr algn="ctr">
              <a:lnSpc>
                <a:spcPct val="150000"/>
              </a:lnSpc>
            </a:pPr>
            <a:r>
              <a:rPr lang="es-MX" sz="2500" dirty="0">
                <a:latin typeface="Montserrat" panose="00000500000000000000" pitchFamily="2" charset="0"/>
              </a:rPr>
              <a:t>La Residencia Profesional es una estrategia educativa de carácter curricular, que permite al estudiante emprender un proyecto teórico-práctico, analítico, reflexivo, crítico y profesional.</a:t>
            </a:r>
          </a:p>
        </p:txBody>
      </p:sp>
    </p:spTree>
    <p:extLst>
      <p:ext uri="{BB962C8B-B14F-4D97-AF65-F5344CB8AC3E}">
        <p14:creationId xmlns:p14="http://schemas.microsoft.com/office/powerpoint/2010/main" val="195595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://tutoriaenlineacobach.files.wordpress.com/2010/12/trabajo-en-equipo-finca-rio-murtiga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2653" y="4653136"/>
            <a:ext cx="2412161" cy="187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611560" y="1340768"/>
            <a:ext cx="813434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b="1" dirty="0" smtClean="0">
                <a:latin typeface="Montserrat" panose="00000500000000000000" pitchFamily="2" charset="0"/>
              </a:rPr>
              <a:t>O B J E T I V O</a:t>
            </a:r>
            <a:endParaRPr lang="es-MX" sz="3000" b="1" dirty="0">
              <a:latin typeface="Montserrat" panose="00000500000000000000" pitchFamily="2" charset="0"/>
            </a:endParaRPr>
          </a:p>
          <a:p>
            <a:pPr algn="ctr">
              <a:lnSpc>
                <a:spcPct val="150000"/>
              </a:lnSpc>
            </a:pPr>
            <a:r>
              <a:rPr lang="es-MX" sz="2500" dirty="0">
                <a:latin typeface="Montserrat" panose="00000500000000000000" pitchFamily="2" charset="0"/>
              </a:rPr>
              <a:t>El propósito de la Residencia profesional es de resolver un problema específico de la realidad social y productiva, para fortalecer y aplicar sus competencias profesionales. </a:t>
            </a:r>
          </a:p>
          <a:p>
            <a:pPr algn="ctr"/>
            <a:endParaRPr lang="es-MX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525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776287" y="1124744"/>
            <a:ext cx="759142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sz="1500" dirty="0">
              <a:latin typeface="Soberana Sans" pitchFamily="50" charset="0"/>
            </a:endParaRPr>
          </a:p>
          <a:p>
            <a:pPr algn="ctr">
              <a:spcBef>
                <a:spcPts val="1200"/>
              </a:spcBef>
            </a:pPr>
            <a:r>
              <a:rPr lang="es-MX" sz="3300" b="1" dirty="0" smtClean="0">
                <a:latin typeface="Montserrat" panose="00000500000000000000" pitchFamily="2" charset="0"/>
              </a:rPr>
              <a:t>C A </a:t>
            </a:r>
            <a:r>
              <a:rPr lang="es-MX" sz="3300" b="1" dirty="0">
                <a:latin typeface="Montserrat" panose="00000500000000000000" pitchFamily="2" charset="0"/>
              </a:rPr>
              <a:t>R A C T E R I S T I C A S</a:t>
            </a:r>
          </a:p>
          <a:p>
            <a:pPr algn="ctr"/>
            <a:endParaRPr lang="es-MX" dirty="0">
              <a:latin typeface="Montserrat" panose="00000500000000000000" pitchFamily="2" charset="0"/>
            </a:endParaRPr>
          </a:p>
          <a:p>
            <a:pPr algn="r"/>
            <a:r>
              <a:rPr lang="es-MX" sz="2600" dirty="0">
                <a:latin typeface="Montserrat" panose="00000500000000000000" pitchFamily="2" charset="0"/>
              </a:rPr>
              <a:t>P</a:t>
            </a:r>
            <a:r>
              <a:rPr lang="es-MX" sz="2600" dirty="0" smtClean="0">
                <a:latin typeface="Montserrat" panose="00000500000000000000" pitchFamily="2" charset="0"/>
              </a:rPr>
              <a:t>uede </a:t>
            </a:r>
            <a:r>
              <a:rPr lang="es-MX" sz="2600" dirty="0">
                <a:latin typeface="Montserrat" panose="00000500000000000000" pitchFamily="2" charset="0"/>
              </a:rPr>
              <a:t>realizarse:</a:t>
            </a:r>
          </a:p>
          <a:p>
            <a:pPr marL="457200" indent="-457200" algn="r">
              <a:buFont typeface="Wingdings" pitchFamily="2" charset="2"/>
              <a:buChar char="ü"/>
            </a:pPr>
            <a:r>
              <a:rPr lang="es-MX" sz="2600" dirty="0" smtClean="0">
                <a:latin typeface="Montserrat" panose="00000500000000000000" pitchFamily="2" charset="0"/>
              </a:rPr>
              <a:t>Individual</a:t>
            </a:r>
          </a:p>
          <a:p>
            <a:pPr marL="457200" indent="-457200" algn="r">
              <a:buFont typeface="Wingdings" pitchFamily="2" charset="2"/>
              <a:buChar char="ü"/>
            </a:pPr>
            <a:r>
              <a:rPr lang="es-MX" sz="2600" dirty="0">
                <a:latin typeface="Montserrat" panose="00000500000000000000" pitchFamily="2" charset="0"/>
              </a:rPr>
              <a:t>G</a:t>
            </a:r>
            <a:r>
              <a:rPr lang="es-MX" sz="2600" dirty="0" smtClean="0">
                <a:latin typeface="Montserrat" panose="00000500000000000000" pitchFamily="2" charset="0"/>
              </a:rPr>
              <a:t>rupal </a:t>
            </a:r>
            <a:endParaRPr lang="es-MX" sz="2600" dirty="0">
              <a:latin typeface="Montserrat" panose="00000500000000000000" pitchFamily="2" charset="0"/>
            </a:endParaRPr>
          </a:p>
          <a:p>
            <a:pPr marL="457200" indent="-457200" algn="r">
              <a:buFont typeface="Wingdings" pitchFamily="2" charset="2"/>
              <a:buChar char="ü"/>
            </a:pPr>
            <a:r>
              <a:rPr lang="es-MX" sz="2600" dirty="0">
                <a:latin typeface="Montserrat" panose="00000500000000000000" pitchFamily="2" charset="0"/>
              </a:rPr>
              <a:t>I</a:t>
            </a:r>
            <a:r>
              <a:rPr lang="es-MX" sz="2600" dirty="0" smtClean="0">
                <a:latin typeface="Montserrat" panose="00000500000000000000" pitchFamily="2" charset="0"/>
              </a:rPr>
              <a:t>nterdisciplinaria</a:t>
            </a:r>
            <a:endParaRPr lang="es-MX" sz="2600" dirty="0">
              <a:latin typeface="Montserrat" panose="00000500000000000000" pitchFamily="2" charset="0"/>
            </a:endParaRPr>
          </a:p>
          <a:p>
            <a:pPr algn="ctr"/>
            <a:endParaRPr lang="es-MX" sz="2600" dirty="0">
              <a:latin typeface="Montserrat" panose="00000500000000000000" pitchFamily="2" charset="0"/>
            </a:endParaRPr>
          </a:p>
          <a:p>
            <a:pPr algn="ctr"/>
            <a:endParaRPr lang="es-MX" sz="2600" dirty="0">
              <a:latin typeface="Montserrat" panose="00000500000000000000" pitchFamily="2" charset="0"/>
            </a:endParaRPr>
          </a:p>
          <a:p>
            <a:pPr algn="just"/>
            <a:r>
              <a:rPr lang="es-MX" sz="2600" b="1" dirty="0" smtClean="0">
                <a:latin typeface="Montserrat" panose="00000500000000000000" pitchFamily="2" charset="0"/>
              </a:rPr>
              <a:t>Dependiendo </a:t>
            </a:r>
            <a:r>
              <a:rPr lang="es-MX" sz="2600" b="1" dirty="0">
                <a:latin typeface="Montserrat" panose="00000500000000000000" pitchFamily="2" charset="0"/>
              </a:rPr>
              <a:t>de los requerimientos, condiciones y características del proyecto de la empresa, organismo o dependencia. </a:t>
            </a:r>
          </a:p>
        </p:txBody>
      </p:sp>
      <p:pic>
        <p:nvPicPr>
          <p:cNvPr id="6" name="Picture 8" descr="http://t2.gstatic.com/images?q=tbn:ANd9GcRFTqiGgJ5Dv6SJfzQR1mk3ukmHhCYUGtiNoPfi72JPOKRMs3uY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798" y="2132856"/>
            <a:ext cx="2402285" cy="25202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8036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encrypted-tbn3.gstatic.com/images?q=tbn:ANd9GcTIR9BfEs7GKo2G9QHeU_j00SrM3sjoQcqlo10PcDW4I7h2yMZ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301208"/>
            <a:ext cx="1584176" cy="11866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2 Marcador de contenido"/>
          <p:cNvSpPr txBox="1">
            <a:spLocks/>
          </p:cNvSpPr>
          <p:nvPr/>
        </p:nvSpPr>
        <p:spPr>
          <a:xfrm>
            <a:off x="971600" y="1124744"/>
            <a:ext cx="7300504" cy="5544616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s-MX" sz="3200" b="1" dirty="0">
                <a:latin typeface="Montserrat" panose="00000500000000000000" pitchFamily="2" charset="0"/>
              </a:rPr>
              <a:t>C A R A C T E R I S T I C A S</a:t>
            </a:r>
          </a:p>
          <a:p>
            <a:pPr marL="0" indent="0" algn="ctr">
              <a:buFont typeface="Wingdings" pitchFamily="2" charset="2"/>
              <a:buNone/>
            </a:pPr>
            <a:endParaRPr lang="es-MX" sz="2200" dirty="0">
              <a:latin typeface="Montserrat" panose="00000500000000000000" pitchFamily="2" charset="0"/>
            </a:endParaRPr>
          </a:p>
          <a:p>
            <a:pPr>
              <a:buFont typeface="Wingdings" pitchFamily="2" charset="2"/>
              <a:buChar char="ü"/>
            </a:pPr>
            <a:r>
              <a:rPr lang="es-MX" sz="2800" dirty="0">
                <a:latin typeface="Montserrat" panose="00000500000000000000" pitchFamily="2" charset="0"/>
              </a:rPr>
              <a:t>Tiene un valor curricular de </a:t>
            </a:r>
            <a:r>
              <a:rPr lang="es-MX" sz="2800" b="1" dirty="0">
                <a:latin typeface="Montserrat" panose="00000500000000000000" pitchFamily="2" charset="0"/>
              </a:rPr>
              <a:t>10 </a:t>
            </a:r>
            <a:r>
              <a:rPr lang="es-MX" sz="2800" b="1" dirty="0" smtClean="0">
                <a:latin typeface="Montserrat" panose="00000500000000000000" pitchFamily="2" charset="0"/>
              </a:rPr>
              <a:t>créditos.</a:t>
            </a:r>
          </a:p>
          <a:p>
            <a:pPr>
              <a:buFont typeface="Wingdings" pitchFamily="2" charset="2"/>
              <a:buChar char="ü"/>
            </a:pPr>
            <a:r>
              <a:rPr lang="es-MX" sz="2800" dirty="0" smtClean="0">
                <a:latin typeface="Montserrat" panose="00000500000000000000" pitchFamily="2" charset="0"/>
              </a:rPr>
              <a:t>Duración </a:t>
            </a:r>
            <a:r>
              <a:rPr lang="es-MX" sz="2800" dirty="0">
                <a:latin typeface="Montserrat" panose="00000500000000000000" pitchFamily="2" charset="0"/>
              </a:rPr>
              <a:t>queda determinada por un período de </a:t>
            </a:r>
            <a:r>
              <a:rPr lang="es-MX" sz="2800" b="1" dirty="0">
                <a:latin typeface="Montserrat" panose="00000500000000000000" pitchFamily="2" charset="0"/>
              </a:rPr>
              <a:t>4 meses</a:t>
            </a:r>
            <a:r>
              <a:rPr lang="es-MX" sz="2800" dirty="0">
                <a:latin typeface="Montserrat" panose="00000500000000000000" pitchFamily="2" charset="0"/>
              </a:rPr>
              <a:t> a </a:t>
            </a:r>
            <a:r>
              <a:rPr lang="es-MX" sz="2800" b="1" dirty="0">
                <a:latin typeface="Montserrat" panose="00000500000000000000" pitchFamily="2" charset="0"/>
              </a:rPr>
              <a:t>6 meses </a:t>
            </a:r>
            <a:r>
              <a:rPr lang="es-MX" sz="2800" dirty="0">
                <a:latin typeface="Montserrat" panose="00000500000000000000" pitchFamily="2" charset="0"/>
              </a:rPr>
              <a:t>como tiempo </a:t>
            </a:r>
            <a:r>
              <a:rPr lang="es-MX" sz="2800" dirty="0" smtClean="0">
                <a:latin typeface="Montserrat" panose="00000500000000000000" pitchFamily="2" charset="0"/>
              </a:rPr>
              <a:t>máximo.</a:t>
            </a:r>
          </a:p>
          <a:p>
            <a:pPr>
              <a:buFont typeface="Wingdings" pitchFamily="2" charset="2"/>
              <a:buChar char="ü"/>
            </a:pPr>
            <a:r>
              <a:rPr lang="es-MX" sz="2800" dirty="0" smtClean="0">
                <a:latin typeface="Montserrat" panose="00000500000000000000" pitchFamily="2" charset="0"/>
              </a:rPr>
              <a:t>Debiendo </a:t>
            </a:r>
            <a:r>
              <a:rPr lang="es-MX" sz="2800" b="1" dirty="0">
                <a:latin typeface="Montserrat" panose="00000500000000000000" pitchFamily="2" charset="0"/>
              </a:rPr>
              <a:t>acumularse 500 </a:t>
            </a:r>
            <a:r>
              <a:rPr lang="es-MX" sz="2800" b="1" dirty="0" smtClean="0">
                <a:latin typeface="Montserrat" panose="00000500000000000000" pitchFamily="2" charset="0"/>
              </a:rPr>
              <a:t>horas.</a:t>
            </a:r>
          </a:p>
          <a:p>
            <a:pPr>
              <a:buFont typeface="Wingdings" pitchFamily="2" charset="2"/>
              <a:buChar char="ü"/>
            </a:pPr>
            <a:r>
              <a:rPr lang="es-MX" sz="2800" dirty="0" smtClean="0">
                <a:latin typeface="Montserrat" panose="00000500000000000000" pitchFamily="2" charset="0"/>
              </a:rPr>
              <a:t>Se </a:t>
            </a:r>
            <a:r>
              <a:rPr lang="es-MX" sz="2800" dirty="0">
                <a:latin typeface="Montserrat" panose="00000500000000000000" pitchFamily="2" charset="0"/>
              </a:rPr>
              <a:t>cursa por una única ocasión</a:t>
            </a:r>
            <a:r>
              <a:rPr lang="es-MX" sz="2200" dirty="0">
                <a:latin typeface="Montserrat" panose="00000500000000000000" pitchFamily="2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62642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886050" y="452972"/>
            <a:ext cx="7591425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sz="3500" b="1" dirty="0">
              <a:latin typeface="Montserrat SemiBold" panose="00000700000000000000" pitchFamily="2" charset="0"/>
            </a:endParaRPr>
          </a:p>
          <a:p>
            <a:pPr algn="ctr">
              <a:spcBef>
                <a:spcPts val="1200"/>
              </a:spcBef>
            </a:pPr>
            <a:r>
              <a:rPr lang="es-MX" sz="3500" b="1" dirty="0">
                <a:latin typeface="Montserrat SemiBold" panose="00000700000000000000" pitchFamily="2" charset="0"/>
              </a:rPr>
              <a:t>R E Q U I S I T O S</a:t>
            </a:r>
          </a:p>
          <a:p>
            <a:pPr marL="457200" indent="-457200" algn="ctr">
              <a:spcBef>
                <a:spcPts val="1200"/>
              </a:spcBef>
              <a:buFont typeface="+mj-lt"/>
              <a:buAutoNum type="arabicPeriod"/>
            </a:pPr>
            <a:endParaRPr lang="es-MX" sz="3500" b="1" dirty="0">
              <a:latin typeface="Montserrat SemiBold" panose="00000700000000000000" pitchFamily="2" charset="0"/>
            </a:endParaRPr>
          </a:p>
        </p:txBody>
      </p:sp>
      <p:pic>
        <p:nvPicPr>
          <p:cNvPr id="6" name="Picture 4" descr="MCj04326050000[1]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046" y="4725144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MCj04326360000[1]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046" y="1481796"/>
            <a:ext cx="1282700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MCj03970520000[1]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046" y="3177926"/>
            <a:ext cx="84137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1 CuadroTexto"/>
          <p:cNvSpPr txBox="1"/>
          <p:nvPr/>
        </p:nvSpPr>
        <p:spPr>
          <a:xfrm>
            <a:off x="971600" y="1460940"/>
            <a:ext cx="6874075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600" dirty="0">
              <a:latin typeface="Montserrat SemiBold" panose="00000700000000000000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s-MX" sz="2400" dirty="0">
                <a:latin typeface="Montserrat SemiBold" panose="00000700000000000000" pitchFamily="2" charset="0"/>
              </a:rPr>
              <a:t>Acreditación de todas las actividades </a:t>
            </a:r>
            <a:r>
              <a:rPr lang="es-MX" sz="2400" dirty="0" smtClean="0">
                <a:latin typeface="Montserrat SemiBold" panose="00000700000000000000" pitchFamily="2" charset="0"/>
              </a:rPr>
              <a:t>complementarias.</a:t>
            </a:r>
          </a:p>
          <a:p>
            <a:pPr marL="285750" indent="-285750">
              <a:buFont typeface="Wingdings" pitchFamily="2" charset="2"/>
              <a:buChar char="Ø"/>
            </a:pPr>
            <a:endParaRPr lang="es-MX" sz="2400" dirty="0">
              <a:latin typeface="Montserrat SemiBold" panose="00000700000000000000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s-MX" sz="2400" dirty="0" smtClean="0">
                <a:latin typeface="Montserrat SemiBold" panose="00000700000000000000" pitchFamily="2" charset="0"/>
              </a:rPr>
              <a:t>Acreditación </a:t>
            </a:r>
            <a:r>
              <a:rPr lang="es-MX" sz="2400" dirty="0">
                <a:latin typeface="Montserrat SemiBold" panose="00000700000000000000" pitchFamily="2" charset="0"/>
              </a:rPr>
              <a:t>del Servicio Social. </a:t>
            </a:r>
          </a:p>
          <a:p>
            <a:endParaRPr lang="es-MX" sz="2400" dirty="0">
              <a:latin typeface="Montserrat SemiBold" panose="00000700000000000000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s-MX" sz="2400" dirty="0">
                <a:latin typeface="Montserrat SemiBold" panose="00000700000000000000" pitchFamily="2" charset="0"/>
              </a:rPr>
              <a:t> Tener aprobado al menos el 80% de créditos de su plan de estudios. </a:t>
            </a:r>
          </a:p>
          <a:p>
            <a:endParaRPr lang="es-MX" sz="2400" dirty="0">
              <a:latin typeface="Montserrat SemiBold" panose="00000700000000000000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s-MX" sz="2400" dirty="0">
                <a:latin typeface="Montserrat SemiBold" panose="00000700000000000000" pitchFamily="2" charset="0"/>
              </a:rPr>
              <a:t>No contar con ninguna asignatura en condiciones de “</a:t>
            </a:r>
            <a:r>
              <a:rPr lang="es-MX" sz="2400" dirty="0" smtClean="0">
                <a:latin typeface="Montserrat SemiBold" panose="00000700000000000000" pitchFamily="2" charset="0"/>
              </a:rPr>
              <a:t>curso especial</a:t>
            </a:r>
            <a:r>
              <a:rPr lang="es-MX" sz="2400" dirty="0">
                <a:latin typeface="Montserrat SemiBold" panose="00000700000000000000" pitchFamily="2" charset="0"/>
              </a:rPr>
              <a:t>”. </a:t>
            </a:r>
          </a:p>
          <a:p>
            <a:endParaRPr lang="es-MX" sz="2600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63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886050" y="452972"/>
            <a:ext cx="75914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sz="3500" b="1" dirty="0">
              <a:latin typeface="Montserrat SemiBold" panose="00000700000000000000" pitchFamily="2" charset="0"/>
            </a:endParaRPr>
          </a:p>
          <a:p>
            <a:pPr algn="ctr">
              <a:spcBef>
                <a:spcPts val="1200"/>
              </a:spcBef>
            </a:pPr>
            <a:r>
              <a:rPr lang="es-ES" sz="3500" b="1" dirty="0" smtClean="0">
                <a:latin typeface="Montserrat SemiBold" panose="00000700000000000000" pitchFamily="2" charset="0"/>
              </a:rPr>
              <a:t>Á M B I T O S</a:t>
            </a:r>
            <a:endParaRPr lang="es-MX" sz="3500" b="1" dirty="0">
              <a:latin typeface="Montserrat SemiBold" panose="00000700000000000000" pitchFamily="2" charset="0"/>
            </a:endParaRPr>
          </a:p>
        </p:txBody>
      </p:sp>
      <p:sp>
        <p:nvSpPr>
          <p:cNvPr id="5" name="9 Rectángulo"/>
          <p:cNvSpPr/>
          <p:nvPr/>
        </p:nvSpPr>
        <p:spPr>
          <a:xfrm>
            <a:off x="755576" y="1916832"/>
            <a:ext cx="7721899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ES" sz="2200" dirty="0" smtClean="0">
                <a:latin typeface="Montserrat" panose="00000500000000000000" pitchFamily="2" charset="0"/>
              </a:rPr>
              <a:t> </a:t>
            </a:r>
            <a:endParaRPr lang="es-ES" sz="2200" dirty="0">
              <a:latin typeface="Montserrat" panose="00000500000000000000" pitchFamily="2" charset="0"/>
            </a:endParaRPr>
          </a:p>
          <a:p>
            <a:pPr algn="just">
              <a:defRPr/>
            </a:pPr>
            <a:r>
              <a:rPr lang="es-ES" sz="2200" dirty="0">
                <a:latin typeface="Montserrat" panose="00000500000000000000" pitchFamily="2" charset="0"/>
              </a:rPr>
              <a:t>La residencia profesional se podrá </a:t>
            </a:r>
            <a:r>
              <a:rPr lang="es-ES" sz="2200" dirty="0" smtClean="0">
                <a:latin typeface="Montserrat" panose="00000500000000000000" pitchFamily="2" charset="0"/>
              </a:rPr>
              <a:t>acreditar </a:t>
            </a:r>
            <a:r>
              <a:rPr lang="es-ES" sz="2200" dirty="0">
                <a:latin typeface="Montserrat" panose="00000500000000000000" pitchFamily="2" charset="0"/>
              </a:rPr>
              <a:t>mediante la realización de proyectos internos o externos con carácter local, regional, nacional o internacional, en cualquiera de los siguientes ámbitos: </a:t>
            </a:r>
            <a:endParaRPr lang="es-ES" sz="2200" dirty="0" smtClean="0">
              <a:latin typeface="Montserrat" panose="00000500000000000000" pitchFamily="2" charset="0"/>
            </a:endParaRPr>
          </a:p>
          <a:p>
            <a:pPr algn="just">
              <a:defRPr/>
            </a:pPr>
            <a:endParaRPr lang="es-ES" sz="2200" dirty="0">
              <a:latin typeface="Montserrat" panose="00000500000000000000" pitchFamily="2" charset="0"/>
            </a:endParaRPr>
          </a:p>
          <a:p>
            <a:pPr algn="just">
              <a:defRPr/>
            </a:pPr>
            <a:r>
              <a:rPr lang="es-ES" sz="2200" dirty="0" smtClean="0">
                <a:latin typeface="Montserrat" panose="00000500000000000000" pitchFamily="2" charset="0"/>
              </a:rPr>
              <a:t> Por ahora nos estamos adecuando de acuerdo a la situación actual y estas son las propuestas para este semestre:</a:t>
            </a:r>
          </a:p>
          <a:p>
            <a:pPr algn="just">
              <a:defRPr/>
            </a:pPr>
            <a:endParaRPr lang="es-ES" sz="2200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436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itsrll.edu.mx/images/practicas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869160"/>
            <a:ext cx="1848868" cy="15899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259632" y="692696"/>
            <a:ext cx="6322818" cy="118906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es-ES" sz="3500" b="1" dirty="0">
              <a:latin typeface="Montserrat ExtraBold" panose="00000900000000000000" pitchFamily="2" charset="0"/>
              <a:ea typeface="+mj-ea"/>
              <a:cs typeface="+mj-cs"/>
            </a:endParaRPr>
          </a:p>
        </p:txBody>
      </p:sp>
      <p:sp>
        <p:nvSpPr>
          <p:cNvPr id="9" name="7 Rectángulo"/>
          <p:cNvSpPr>
            <a:spLocks noChangeArrowheads="1"/>
          </p:cNvSpPr>
          <p:nvPr/>
        </p:nvSpPr>
        <p:spPr bwMode="auto">
          <a:xfrm>
            <a:off x="899592" y="1508131"/>
            <a:ext cx="7776864" cy="4293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arenR"/>
              <a:defRPr/>
            </a:pPr>
            <a:r>
              <a:rPr lang="es-ES" sz="2200" dirty="0">
                <a:latin typeface="Montserrat" panose="00000500000000000000" pitchFamily="2" charset="0"/>
              </a:rPr>
              <a:t>Proyectos de </a:t>
            </a:r>
            <a:r>
              <a:rPr lang="es-ES" sz="2200" dirty="0" smtClean="0">
                <a:latin typeface="Montserrat" panose="00000500000000000000" pitchFamily="2" charset="0"/>
              </a:rPr>
              <a:t>Emprendedores Interdisciplinarios</a:t>
            </a:r>
            <a:endParaRPr lang="es-ES" sz="2200" dirty="0" smtClean="0">
              <a:latin typeface="Montserrat SemiBold" panose="00000700000000000000" pitchFamily="2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arenR"/>
              <a:defRPr/>
            </a:pPr>
            <a:r>
              <a:rPr lang="es-ES" sz="2200" dirty="0" smtClean="0">
                <a:latin typeface="Montserrat SemiBold" panose="00000700000000000000" pitchFamily="2" charset="0"/>
              </a:rPr>
              <a:t>Propuesta </a:t>
            </a:r>
            <a:r>
              <a:rPr lang="es-ES" sz="2200" dirty="0">
                <a:latin typeface="Montserrat SemiBold" panose="00000700000000000000" pitchFamily="2" charset="0"/>
              </a:rPr>
              <a:t>de un proyecto por parte del estudiante. Deberá ser avalado por la academia y autorizado por el jefe del departamento académico (PROPUESTA PROPIA).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arenR"/>
              <a:defRPr/>
            </a:pPr>
            <a:r>
              <a:rPr lang="es-ES" sz="2200" dirty="0">
                <a:latin typeface="Montserrat SemiBold" panose="00000700000000000000" pitchFamily="2" charset="0"/>
              </a:rPr>
              <a:t> Propuesta como trabajador</a:t>
            </a:r>
            <a:r>
              <a:rPr lang="es-ES" sz="2500" dirty="0" smtClean="0">
                <a:latin typeface="Montserrat SemiBold" panose="00000700000000000000" pitchFamily="2" charset="0"/>
              </a:rPr>
              <a:t>.</a:t>
            </a:r>
            <a:endParaRPr lang="es-ES" sz="2500" dirty="0">
              <a:latin typeface="Montserrat SemiBold" panose="00000700000000000000" pitchFamily="2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arenR"/>
              <a:defRPr/>
            </a:pPr>
            <a:r>
              <a:rPr lang="es-ES" sz="2500" smtClean="0">
                <a:latin typeface="Montserrat SemiBold" panose="00000700000000000000" pitchFamily="2" charset="0"/>
              </a:rPr>
              <a:t>Proyectos internos.</a:t>
            </a:r>
            <a:endParaRPr lang="es-ES" sz="2500" dirty="0" smtClean="0">
              <a:latin typeface="Montserrat SemiBold" panose="00000700000000000000" pitchFamily="2" charset="0"/>
            </a:endParaRPr>
          </a:p>
        </p:txBody>
      </p:sp>
      <p:sp>
        <p:nvSpPr>
          <p:cNvPr id="6" name="3 CuadroTexto"/>
          <p:cNvSpPr txBox="1"/>
          <p:nvPr/>
        </p:nvSpPr>
        <p:spPr>
          <a:xfrm>
            <a:off x="886050" y="452972"/>
            <a:ext cx="75914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sz="3500" b="1" dirty="0">
              <a:latin typeface="Montserrat SemiBold" panose="00000700000000000000" pitchFamily="2" charset="0"/>
            </a:endParaRPr>
          </a:p>
          <a:p>
            <a:pPr algn="ctr">
              <a:spcBef>
                <a:spcPts val="1200"/>
              </a:spcBef>
            </a:pPr>
            <a:r>
              <a:rPr lang="es-ES" sz="3500" b="1" dirty="0" smtClean="0">
                <a:latin typeface="Montserrat SemiBold" panose="00000700000000000000" pitchFamily="2" charset="0"/>
              </a:rPr>
              <a:t>M E C A N I S M O </a:t>
            </a:r>
            <a:endParaRPr lang="es-MX" sz="3500" b="1" dirty="0">
              <a:latin typeface="Montserrat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301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rtoné">
  <a:themeElements>
    <a:clrScheme name="Cartoné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Cartoné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artoné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1735</TotalTime>
  <Words>961</Words>
  <Application>Microsoft Office PowerPoint</Application>
  <PresentationFormat>Presentación en pantalla (4:3)</PresentationFormat>
  <Paragraphs>112</Paragraphs>
  <Slides>22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31" baseType="lpstr">
      <vt:lpstr>Book Antiqua</vt:lpstr>
      <vt:lpstr>Calibri</vt:lpstr>
      <vt:lpstr>Montserrat</vt:lpstr>
      <vt:lpstr>Montserrat ExtraBold</vt:lpstr>
      <vt:lpstr>Montserrat Light</vt:lpstr>
      <vt:lpstr>Montserrat SemiBold</vt:lpstr>
      <vt:lpstr>Soberana Sans</vt:lpstr>
      <vt:lpstr>Wingdings</vt:lpstr>
      <vt:lpstr>Cartoné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ACTIVIDADES EXTRAESCOLARES</dc:title>
  <dc:creator>MIGUEL MORAN</dc:creator>
  <cp:lastModifiedBy>dep</cp:lastModifiedBy>
  <cp:revision>108</cp:revision>
  <dcterms:created xsi:type="dcterms:W3CDTF">2013-08-06T15:14:56Z</dcterms:created>
  <dcterms:modified xsi:type="dcterms:W3CDTF">2020-09-10T19:10:33Z</dcterms:modified>
</cp:coreProperties>
</file>